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gEFvp6GCbIGsAxEfhT77nPigV+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52d8cdcdc6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352d8cdcdc6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53b84805f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53b84805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5.jpg"/><Relationship Id="rId6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352d8cdcdc6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5628" y="280549"/>
            <a:ext cx="1384097" cy="124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352d8cdcdc6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48600" y="1736200"/>
            <a:ext cx="1533900" cy="153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352d8cdcdc6_0_8" title="AdobeStock_676869326-2.jpeg"/>
          <p:cNvPicPr preferRelativeResize="0"/>
          <p:nvPr/>
        </p:nvPicPr>
        <p:blipFill>
          <a:blip r:embed="rId5">
            <a:alphaModFix amt="28000"/>
          </a:blip>
          <a:stretch>
            <a:fillRect/>
          </a:stretch>
        </p:blipFill>
        <p:spPr>
          <a:xfrm>
            <a:off x="0" y="1688100"/>
            <a:ext cx="6043800" cy="2514900"/>
          </a:xfrm>
          <a:prstGeom prst="round1Rect">
            <a:avLst>
              <a:gd fmla="val 16667" name="adj"/>
            </a:avLst>
          </a:prstGeom>
          <a:noFill/>
          <a:ln>
            <a:noFill/>
          </a:ln>
        </p:spPr>
      </p:pic>
      <p:sp>
        <p:nvSpPr>
          <p:cNvPr id="57" name="Google Shape;57;g352d8cdcdc6_0_8"/>
          <p:cNvSpPr txBox="1"/>
          <p:nvPr>
            <p:ph type="title"/>
          </p:nvPr>
        </p:nvSpPr>
        <p:spPr>
          <a:xfrm>
            <a:off x="1974600" y="280550"/>
            <a:ext cx="5831700" cy="12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2100"/>
              <a:t>Association of Natural Resource Extension Professionals 15</a:t>
            </a:r>
            <a:r>
              <a:rPr b="1" baseline="30000" lang="en" sz="2100"/>
              <a:t>th</a:t>
            </a:r>
            <a:r>
              <a:rPr b="1" lang="en" sz="2100"/>
              <a:t> Biennial Conference</a:t>
            </a:r>
            <a:endParaRPr b="1" sz="2100"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en" sz="1899"/>
              <a:t>May 12-15, 2026, Wilmington, NC</a:t>
            </a:r>
            <a:endParaRPr sz="1899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720"/>
          </a:p>
        </p:txBody>
      </p:sp>
      <p:sp>
        <p:nvSpPr>
          <p:cNvPr id="58" name="Google Shape;58;g352d8cdcdc6_0_8"/>
          <p:cNvSpPr txBox="1"/>
          <p:nvPr>
            <p:ph idx="1" type="body"/>
          </p:nvPr>
        </p:nvSpPr>
        <p:spPr>
          <a:xfrm>
            <a:off x="101913" y="1887075"/>
            <a:ext cx="5983500" cy="20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2400">
                <a:solidFill>
                  <a:schemeClr val="dk1"/>
                </a:solidFill>
              </a:rPr>
              <a:t>Confluence of Knowledge: Charting the </a:t>
            </a:r>
            <a:br>
              <a:rPr b="1" i="1" lang="en" sz="2400">
                <a:solidFill>
                  <a:schemeClr val="dk1"/>
                </a:solidFill>
              </a:rPr>
            </a:br>
            <a:r>
              <a:rPr b="1" i="1" lang="en" sz="2400">
                <a:solidFill>
                  <a:schemeClr val="dk1"/>
                </a:solidFill>
              </a:rPr>
              <a:t>Future of Natural Resource Extension</a:t>
            </a:r>
            <a:br>
              <a:rPr b="1" i="1" lang="en" sz="2000">
                <a:solidFill>
                  <a:schemeClr val="dk1"/>
                </a:solidFill>
              </a:rPr>
            </a:br>
            <a:endParaRPr b="1" i="1"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1"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2100">
                <a:solidFill>
                  <a:schemeClr val="dk1"/>
                </a:solidFill>
              </a:rPr>
              <a:t>Call for abstracts opening July 2025</a:t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59" name="Google Shape;59;g352d8cdcdc6_0_8"/>
          <p:cNvSpPr txBox="1"/>
          <p:nvPr>
            <p:ph idx="1" type="body"/>
          </p:nvPr>
        </p:nvSpPr>
        <p:spPr>
          <a:xfrm>
            <a:off x="6043850" y="4158200"/>
            <a:ext cx="30855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2000">
                <a:solidFill>
                  <a:schemeClr val="dk1"/>
                </a:solidFill>
              </a:rPr>
              <a:t>Conference website: </a:t>
            </a:r>
            <a:br>
              <a:rPr b="1" lang="en" sz="2000">
                <a:solidFill>
                  <a:schemeClr val="dk1"/>
                </a:solidFill>
              </a:rPr>
            </a:br>
            <a:r>
              <a:rPr b="1" lang="en" sz="2000">
                <a:solidFill>
                  <a:schemeClr val="dk1"/>
                </a:solidFill>
              </a:rPr>
              <a:t>go.ncsu.edu/anrep2026</a:t>
            </a:r>
            <a:endParaRPr b="1" sz="2000">
              <a:solidFill>
                <a:schemeClr val="dk1"/>
              </a:solidFill>
            </a:endParaRPr>
          </a:p>
        </p:txBody>
      </p:sp>
      <p:pic>
        <p:nvPicPr>
          <p:cNvPr id="60" name="Google Shape;60;g352d8cdcdc6_0_8" title="Copy of ncstate-ext-2x1-b-h-red-blk-rgb.png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98663" y="4410262"/>
            <a:ext cx="3390025" cy="49852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g352d8cdcdc6_0_8"/>
          <p:cNvSpPr/>
          <p:nvPr/>
        </p:nvSpPr>
        <p:spPr>
          <a:xfrm>
            <a:off x="7131100" y="3354500"/>
            <a:ext cx="768900" cy="8037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g352d8cdcdc6_0_8"/>
          <p:cNvSpPr txBox="1"/>
          <p:nvPr>
            <p:ph idx="1" type="body"/>
          </p:nvPr>
        </p:nvSpPr>
        <p:spPr>
          <a:xfrm>
            <a:off x="101925" y="4410250"/>
            <a:ext cx="1276800" cy="3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en" sz="1600">
                <a:solidFill>
                  <a:schemeClr val="dk1"/>
                </a:solidFill>
              </a:rPr>
              <a:t>Hosted by:</a:t>
            </a:r>
            <a:endParaRPr i="1"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3b84805f2_0_0"/>
          <p:cNvSpPr txBox="1"/>
          <p:nvPr>
            <p:ph type="title"/>
          </p:nvPr>
        </p:nvSpPr>
        <p:spPr>
          <a:xfrm>
            <a:off x="473700" y="237100"/>
            <a:ext cx="426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Conference Committee</a:t>
            </a:r>
            <a:endParaRPr/>
          </a:p>
        </p:txBody>
      </p:sp>
      <p:sp>
        <p:nvSpPr>
          <p:cNvPr id="68" name="Google Shape;68;g353b84805f2_0_0"/>
          <p:cNvSpPr txBox="1"/>
          <p:nvPr>
            <p:ph idx="1" type="body"/>
          </p:nvPr>
        </p:nvSpPr>
        <p:spPr>
          <a:xfrm>
            <a:off x="311700" y="909900"/>
            <a:ext cx="4584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Robert Bardon, NC State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Janice Sitzes</a:t>
            </a:r>
            <a:r>
              <a:rPr lang="en" sz="1600">
                <a:solidFill>
                  <a:schemeClr val="dk1"/>
                </a:solidFill>
              </a:rPr>
              <a:t>, NC State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Renee Strnad</a:t>
            </a:r>
            <a:r>
              <a:rPr lang="en" sz="1600">
                <a:solidFill>
                  <a:schemeClr val="dk1"/>
                </a:solidFill>
              </a:rPr>
              <a:t>, NC State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David Herpy</a:t>
            </a:r>
            <a:r>
              <a:rPr lang="en" sz="1600">
                <a:solidFill>
                  <a:schemeClr val="dk1"/>
                </a:solidFill>
              </a:rPr>
              <a:t>, NC State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Biswanath Dari</a:t>
            </a:r>
            <a:r>
              <a:rPr lang="en" sz="1600">
                <a:solidFill>
                  <a:schemeClr val="dk1"/>
                </a:solidFill>
              </a:rPr>
              <a:t>, NC A&amp;T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Sanjok Poudel</a:t>
            </a:r>
            <a:r>
              <a:rPr lang="en" sz="1600">
                <a:solidFill>
                  <a:schemeClr val="dk1"/>
                </a:solidFill>
              </a:rPr>
              <a:t>, NC A&amp;T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Erika Young, NC Sea Grant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Bindu Bhakta, Michigan State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Calvin Norman, Penn State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Maddy Goebel, Univ. of Idaho</a:t>
            </a:r>
            <a:endParaRPr sz="16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Leslie Boby, ANREP Board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Dean Solomon, ANREP Executive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1600"/>
          </a:p>
        </p:txBody>
      </p:sp>
      <p:sp>
        <p:nvSpPr>
          <p:cNvPr id="69" name="Google Shape;69;g353b84805f2_0_0"/>
          <p:cNvSpPr txBox="1"/>
          <p:nvPr>
            <p:ph idx="2" type="body"/>
          </p:nvPr>
        </p:nvSpPr>
        <p:spPr>
          <a:xfrm>
            <a:off x="5329425" y="909900"/>
            <a:ext cx="3074100" cy="36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Sponsorship Committee </a:t>
            </a:r>
            <a:endParaRPr sz="1800"/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Abstract Reviewers</a:t>
            </a:r>
            <a:endParaRPr sz="1800"/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Scan the QR code to indicate your interest!</a:t>
            </a:r>
            <a:endParaRPr sz="1800"/>
          </a:p>
        </p:txBody>
      </p:sp>
      <p:sp>
        <p:nvSpPr>
          <p:cNvPr id="70" name="Google Shape;70;g353b84805f2_0_0"/>
          <p:cNvSpPr txBox="1"/>
          <p:nvPr>
            <p:ph type="title"/>
          </p:nvPr>
        </p:nvSpPr>
        <p:spPr>
          <a:xfrm>
            <a:off x="4736325" y="237100"/>
            <a:ext cx="426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>
                <a:solidFill>
                  <a:schemeClr val="dk2"/>
                </a:solidFill>
              </a:rPr>
              <a:t>Call for Volunteers!</a:t>
            </a:r>
            <a:endParaRPr/>
          </a:p>
        </p:txBody>
      </p:sp>
      <p:pic>
        <p:nvPicPr>
          <p:cNvPr id="71" name="Google Shape;71;g353b84805f2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3425" y="2054150"/>
            <a:ext cx="1426100" cy="142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